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6" r:id="rId3"/>
    <p:sldId id="257" r:id="rId4"/>
    <p:sldId id="280" r:id="rId5"/>
    <p:sldId id="258" r:id="rId6"/>
    <p:sldId id="259" r:id="rId7"/>
    <p:sldId id="262" r:id="rId8"/>
    <p:sldId id="269" r:id="rId9"/>
    <p:sldId id="270" r:id="rId10"/>
    <p:sldId id="282" r:id="rId11"/>
    <p:sldId id="267" r:id="rId12"/>
    <p:sldId id="268" r:id="rId13"/>
    <p:sldId id="281" r:id="rId14"/>
    <p:sldId id="271" r:id="rId15"/>
    <p:sldId id="272" r:id="rId16"/>
    <p:sldId id="273" r:id="rId17"/>
    <p:sldId id="274" r:id="rId18"/>
    <p:sldId id="279" r:id="rId19"/>
    <p:sldId id="265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742422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364" autoAdjust="0"/>
  </p:normalViewPr>
  <p:slideViewPr>
    <p:cSldViewPr>
      <p:cViewPr varScale="1">
        <p:scale>
          <a:sx n="86" d="100"/>
          <a:sy n="86" d="100"/>
        </p:scale>
        <p:origin x="135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5C08F9-B75B-490B-BDE4-CD74CA9B1003}" type="datetimeFigureOut">
              <a:rPr lang="ru-RU" smtClean="0"/>
              <a:pPr>
                <a:defRPr/>
              </a:pPr>
              <a:t>25.04.2022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4D073E-D917-4295-863E-E63FA328B5B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83CBF4-A2D4-41C2-B351-640DA4F2D86C}" type="datetimeFigureOut">
              <a:rPr lang="ru-RU" smtClean="0"/>
              <a:pPr>
                <a:defRPr/>
              </a:pPr>
              <a:t>25.04.2022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80087F-1A05-4CF9-8752-6F522DA5567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1E274B-92AB-4CE7-8DEC-B2BB1FECA236}" type="datetimeFigureOut">
              <a:rPr lang="ru-RU" smtClean="0"/>
              <a:pPr>
                <a:defRPr/>
              </a:pPr>
              <a:t>25.04.2022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61C644-E2F5-4F62-92FB-9104E96FF2B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A3FDD8-19F4-4CC5-A8A8-A866A888C348}" type="datetimeFigureOut">
              <a:rPr lang="ru-RU" smtClean="0"/>
              <a:pPr>
                <a:defRPr/>
              </a:pPr>
              <a:t>25.04.2022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248CA4-A270-4C44-8C77-66CFDE9BA0B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3888AB-76E4-44B0-8202-EF0AA12164E8}" type="datetimeFigureOut">
              <a:rPr lang="ru-RU" smtClean="0"/>
              <a:pPr>
                <a:defRPr/>
              </a:pPr>
              <a:t>25.04.2022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F2247E-7253-4894-987A-457BEC3E891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A6D6A9-83BD-403B-914E-A7A37B900558}" type="datetimeFigureOut">
              <a:rPr lang="ru-RU" smtClean="0"/>
              <a:pPr>
                <a:defRPr/>
              </a:pPr>
              <a:t>25.04.2022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4D8E7A-D1F4-4AFA-9280-F5E564DED76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B4C92F-C406-494C-8E19-8FCEC2E9BB7C}" type="datetimeFigureOut">
              <a:rPr lang="ru-RU" smtClean="0"/>
              <a:pPr>
                <a:defRPr/>
              </a:pPr>
              <a:t>25.04.2022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16A313-C01A-462F-8F8B-612226FED13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FB4E58-1638-4951-BA6E-B54C3EE13B9E}" type="datetimeFigureOut">
              <a:rPr lang="ru-RU" smtClean="0"/>
              <a:pPr>
                <a:defRPr/>
              </a:pPr>
              <a:t>25.04.2022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22DBF3-4913-4785-8824-E6E7CEAF74E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6D4D30-AD89-42E7-86E6-55BAE3CA24D9}" type="datetimeFigureOut">
              <a:rPr lang="ru-RU" smtClean="0"/>
              <a:pPr>
                <a:defRPr/>
              </a:pPr>
              <a:t>25.04.2022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687904-3698-4213-8C45-4C38FC1F7B6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D5FB85-02C0-4755-B193-C863B4E1DBFF}" type="datetimeFigureOut">
              <a:rPr lang="ru-RU" smtClean="0"/>
              <a:pPr>
                <a:defRPr/>
              </a:pPr>
              <a:t>25.04.2022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4B707A-A510-4C1A-A199-1D51337F160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2C3B39-2B93-435C-9978-9678FDE7C6D5}" type="datetimeFigureOut">
              <a:rPr lang="ru-RU" smtClean="0"/>
              <a:pPr>
                <a:defRPr/>
              </a:pPr>
              <a:t>25.04.2022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261C4E-9E56-47E4-BC1E-B76EEC6993B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9B8ECBF0-A1E5-4231-8203-A2C5A5B55B0B}" type="datetimeFigureOut">
              <a:rPr lang="ru-RU" smtClean="0"/>
              <a:pPr>
                <a:defRPr/>
              </a:pPr>
              <a:t>25.04.2022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66A6B760-8717-4AC1-B86F-10D6EFE22C9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1340768"/>
            <a:ext cx="6095578" cy="3014067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endParaRPr lang="ru-RU" dirty="0">
              <a:solidFill>
                <a:srgbClr val="9A3D0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</a:pPr>
            <a:r>
              <a:rPr lang="ru-RU" sz="32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«Условия и средства формирования предпосылок УУД у детей дошкольного возраста»</a:t>
            </a:r>
          </a:p>
          <a:p>
            <a:pPr algn="ctr" eaLnBrk="1" hangingPunct="1">
              <a:lnSpc>
                <a:spcPct val="80000"/>
              </a:lnSpc>
            </a:pPr>
            <a:r>
              <a:rPr lang="ru-RU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Консультация для родителей</a:t>
            </a:r>
          </a:p>
          <a:p>
            <a:pPr algn="ctr" eaLnBrk="1" hangingPunct="1">
              <a:lnSpc>
                <a:spcPct val="80000"/>
              </a:lnSpc>
            </a:pPr>
            <a:endParaRPr lang="ru-RU" sz="3200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</a:pPr>
            <a:endParaRPr lang="ru-RU" sz="3200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</a:pPr>
            <a:endParaRPr lang="ru-RU" sz="2000" dirty="0">
              <a:solidFill>
                <a:srgbClr val="9A3D0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</a:pPr>
            <a:endParaRPr lang="ru-RU" sz="2000" dirty="0">
              <a:solidFill>
                <a:srgbClr val="9A3D0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 bwMode="auto">
          <a:xfrm flipV="1">
            <a:off x="-1836712" y="764704"/>
            <a:ext cx="410369" cy="20469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z="1600" cap="none" dirty="0">
                <a:solidFill>
                  <a:srgbClr val="9A3D0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940152" y="4221088"/>
            <a:ext cx="30963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</a:t>
            </a:r>
          </a:p>
          <a:p>
            <a:endParaRPr lang="ru-RU" dirty="0"/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МАДОУ №23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116632"/>
            <a:ext cx="8640960" cy="74328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8000"/>
                </a:solidFill>
              </a:rPr>
              <a:t>Для формирования предпосылок </a:t>
            </a:r>
            <a:r>
              <a:rPr lang="ru-RU" sz="2400" b="1" dirty="0">
                <a:solidFill>
                  <a:srgbClr val="008000"/>
                </a:solidFill>
              </a:rPr>
              <a:t>регулятивных УУД  </a:t>
            </a:r>
            <a:r>
              <a:rPr lang="ru-RU" sz="2400" dirty="0">
                <a:solidFill>
                  <a:srgbClr val="008000"/>
                </a:solidFill>
              </a:rPr>
              <a:t>возможны следующие виды заданий:</a:t>
            </a:r>
          </a:p>
          <a:p>
            <a:endParaRPr lang="ru-RU" sz="2400" dirty="0">
              <a:solidFill>
                <a:srgbClr val="008000"/>
              </a:solidFill>
            </a:endParaRPr>
          </a:p>
          <a:p>
            <a:pPr>
              <a:lnSpc>
                <a:spcPct val="150000"/>
              </a:lnSpc>
            </a:pPr>
            <a:r>
              <a:rPr lang="ru-RU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b="1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«преднамеренные ошибки»</a:t>
            </a:r>
            <a:r>
              <a:rPr lang="ru-RU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 детям предлагаются задания с заранее обдуманными ошибками, которые они должны найти, назвать и обосновать;</a:t>
            </a:r>
            <a:br>
              <a:rPr lang="ru-RU" b="1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-поиск нужного материала (картинок) – </a:t>
            </a:r>
            <a:r>
              <a:rPr lang="ru-RU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требуется найти среди предложенных картинок, картинки  по заданной теме;</a:t>
            </a:r>
            <a:br>
              <a:rPr lang="ru-RU" b="1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-взаимоконтроль</a:t>
            </a:r>
            <a:r>
              <a:rPr lang="ru-RU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детям предлагается проверить правильность выполнения того или иного задания;</a:t>
            </a:r>
            <a:br>
              <a:rPr lang="ru-RU" b="1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-взаимный диктант (задание)</a:t>
            </a:r>
            <a:r>
              <a:rPr lang="ru-RU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работа проводится в парах, детям предлагается придумать задание из предложенного материала по теме для своего напарника и проверить правильность выполнения  этого задания;</a:t>
            </a:r>
            <a:br>
              <a:rPr lang="ru-RU" b="1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-заучивание материала наизусть</a:t>
            </a:r>
            <a:br>
              <a:rPr lang="ru-RU" b="1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-«ищу ошибки»</a:t>
            </a:r>
            <a:r>
              <a:rPr lang="ru-RU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могут быть предложены задания, где надо найти ошибки, например в словах, или отыскать неправильно написанные буквы;</a:t>
            </a:r>
            <a:br>
              <a:rPr lang="ru-RU" b="1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-контрольный опрос</a:t>
            </a:r>
            <a:br>
              <a:rPr lang="ru-RU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67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 bwMode="auto">
          <a:xfrm>
            <a:off x="-684584" y="692696"/>
            <a:ext cx="154360" cy="288379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marL="0" indent="0">
              <a:buNone/>
            </a:pPr>
            <a:br>
              <a:rPr lang="ru-RU" sz="2800" cap="none" dirty="0">
                <a:solidFill>
                  <a:srgbClr val="008000"/>
                </a:solidFill>
                <a:latin typeface="Arial" charset="0"/>
              </a:rPr>
            </a:br>
            <a:endParaRPr lang="ru-RU" sz="2800" cap="none" dirty="0">
              <a:solidFill>
                <a:srgbClr val="008000"/>
              </a:solidFill>
              <a:latin typeface="Arial" charset="0"/>
            </a:endParaRPr>
          </a:p>
        </p:txBody>
      </p:sp>
      <p:sp>
        <p:nvSpPr>
          <p:cNvPr id="20482" name="Rectangle 3"/>
          <p:cNvSpPr>
            <a:spLocks noGrp="1"/>
          </p:cNvSpPr>
          <p:nvPr>
            <p:ph sz="quarter" idx="13"/>
          </p:nvPr>
        </p:nvSpPr>
        <p:spPr>
          <a:xfrm>
            <a:off x="457200" y="620712"/>
            <a:ext cx="8075613" cy="6237287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1600" b="1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Ориентировка  в пространстве и времени;</a:t>
            </a:r>
          </a:p>
          <a:p>
            <a:pPr>
              <a:lnSpc>
                <a:spcPct val="80000"/>
              </a:lnSpc>
            </a:pPr>
            <a:r>
              <a:rPr lang="ru-RU" sz="1600" b="1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применять правила и пользоваться инструкциями;</a:t>
            </a:r>
          </a:p>
          <a:p>
            <a:pPr>
              <a:lnSpc>
                <a:spcPct val="80000"/>
              </a:lnSpc>
            </a:pPr>
            <a:r>
              <a:rPr lang="ru-RU" sz="1600" b="1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оценивать результат деятельности с помощью взрослого;</a:t>
            </a:r>
          </a:p>
          <a:p>
            <a:pPr>
              <a:lnSpc>
                <a:spcPct val="80000"/>
              </a:lnSpc>
            </a:pPr>
            <a:r>
              <a:rPr lang="ru-RU" sz="1600" b="1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работать по заданному алгоритму;</a:t>
            </a:r>
          </a:p>
          <a:p>
            <a:pPr>
              <a:lnSpc>
                <a:spcPct val="80000"/>
              </a:lnSpc>
            </a:pPr>
            <a:r>
              <a:rPr lang="ru-RU" sz="1600" b="1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узнавать и называть объекты и явления окружающей действительности.</a:t>
            </a:r>
            <a:endParaRPr lang="ru-RU" sz="1600" b="1" i="1" dirty="0">
              <a:solidFill>
                <a:srgbClr val="7424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1600" b="1" i="1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Информационные </a:t>
            </a:r>
            <a:endParaRPr lang="ru-RU" sz="1600" b="1" dirty="0">
              <a:solidFill>
                <a:srgbClr val="7424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16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работать по книге;</a:t>
            </a:r>
          </a:p>
          <a:p>
            <a:pPr>
              <a:lnSpc>
                <a:spcPct val="80000"/>
              </a:lnSpc>
            </a:pPr>
            <a:r>
              <a:rPr lang="ru-RU" sz="16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ориентироваться по условным обозначениям в книге;</a:t>
            </a:r>
          </a:p>
          <a:p>
            <a:pPr>
              <a:lnSpc>
                <a:spcPct val="80000"/>
              </a:lnSpc>
            </a:pPr>
            <a:r>
              <a:rPr lang="ru-RU" sz="16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работать по иллюстрациям; </a:t>
            </a:r>
          </a:p>
          <a:p>
            <a:pPr>
              <a:lnSpc>
                <a:spcPct val="80000"/>
              </a:lnSpc>
            </a:pPr>
            <a:r>
              <a:rPr lang="ru-RU" sz="16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пользоваться  школьными принадлежностями (ручкой, карандашом, ластиком).</a:t>
            </a:r>
            <a:endParaRPr lang="ru-RU" sz="1600" i="1" dirty="0">
              <a:solidFill>
                <a:srgbClr val="7424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1600" b="1" i="1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Логические</a:t>
            </a:r>
            <a:endParaRPr lang="ru-RU" sz="1600" b="1" dirty="0">
              <a:solidFill>
                <a:srgbClr val="7424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16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</a:t>
            </a:r>
          </a:p>
          <a:p>
            <a:pPr>
              <a:lnSpc>
                <a:spcPct val="80000"/>
              </a:lnSpc>
            </a:pPr>
            <a:r>
              <a:rPr lang="ru-RU" sz="16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</a:t>
            </a:r>
          </a:p>
          <a:p>
            <a:pPr>
              <a:lnSpc>
                <a:spcPct val="80000"/>
              </a:lnSpc>
            </a:pPr>
            <a:r>
              <a:rPr lang="ru-RU" sz="16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Синтез</a:t>
            </a:r>
          </a:p>
          <a:p>
            <a:pPr>
              <a:lnSpc>
                <a:spcPct val="80000"/>
              </a:lnSpc>
            </a:pPr>
            <a:r>
              <a:rPr lang="ru-RU" sz="16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Сравнение</a:t>
            </a:r>
          </a:p>
          <a:p>
            <a:pPr>
              <a:lnSpc>
                <a:spcPct val="80000"/>
              </a:lnSpc>
            </a:pPr>
            <a:r>
              <a:rPr lang="ru-RU" sz="16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Обобщение</a:t>
            </a:r>
          </a:p>
          <a:p>
            <a:pPr>
              <a:lnSpc>
                <a:spcPct val="80000"/>
              </a:lnSpc>
            </a:pPr>
            <a:r>
              <a:rPr lang="ru-RU" sz="16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Исключение   лишнего</a:t>
            </a:r>
          </a:p>
          <a:p>
            <a:pPr>
              <a:lnSpc>
                <a:spcPct val="80000"/>
              </a:lnSpc>
            </a:pPr>
            <a:r>
              <a:rPr lang="ru-RU" sz="16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Подбор подходящего</a:t>
            </a:r>
          </a:p>
          <a:p>
            <a:pPr>
              <a:lnSpc>
                <a:spcPct val="80000"/>
              </a:lnSpc>
            </a:pPr>
            <a:r>
              <a:rPr lang="ru-RU" sz="16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причинно-следственных связей и др.</a:t>
            </a:r>
          </a:p>
          <a:p>
            <a:pPr>
              <a:lnSpc>
                <a:spcPct val="80000"/>
              </a:lnSpc>
            </a:pPr>
            <a:r>
              <a:rPr lang="ru-RU" sz="16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 знаково-символических средств</a:t>
            </a:r>
          </a:p>
          <a:p>
            <a:pPr>
              <a:lnSpc>
                <a:spcPct val="80000"/>
              </a:lnSpc>
            </a:pPr>
            <a:r>
              <a:rPr lang="ru-RU" sz="16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Моделирование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051720" y="188640"/>
            <a:ext cx="43924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Познавательные</a:t>
            </a:r>
            <a:r>
              <a:rPr lang="ru-RU" b="1" dirty="0"/>
              <a:t> УУД: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/>
          </p:nvPr>
        </p:nvSpPr>
        <p:spPr bwMode="auto">
          <a:xfrm>
            <a:off x="-540568" y="0"/>
            <a:ext cx="7467600" cy="417512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marL="0" indent="0">
              <a:buNone/>
            </a:pPr>
            <a:r>
              <a:rPr lang="ru-RU" sz="2800" b="1" cap="none" dirty="0">
                <a:solidFill>
                  <a:srgbClr val="008000"/>
                </a:solidFill>
                <a:latin typeface="Arial" charset="0"/>
              </a:rPr>
              <a:t>Предпосылки  познавательных УУД</a:t>
            </a:r>
            <a:r>
              <a:rPr lang="ru-RU" sz="2600" cap="none" dirty="0">
                <a:solidFill>
                  <a:srgbClr val="008000"/>
                </a:solidFill>
                <a:latin typeface="Arial" charset="0"/>
              </a:rPr>
              <a:t> </a:t>
            </a:r>
          </a:p>
        </p:txBody>
      </p:sp>
      <p:sp>
        <p:nvSpPr>
          <p:cNvPr id="21506" name="Rectangle 3"/>
          <p:cNvSpPr>
            <a:spLocks noGrp="1"/>
          </p:cNvSpPr>
          <p:nvPr>
            <p:ph sz="quarter" idx="13"/>
          </p:nvPr>
        </p:nvSpPr>
        <p:spPr>
          <a:xfrm>
            <a:off x="-41138" y="496478"/>
            <a:ext cx="8953170" cy="624488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endParaRPr lang="ru-RU" sz="14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ru-RU" sz="17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навыки </a:t>
            </a:r>
            <a:r>
              <a:rPr lang="ru-RU" sz="1700" dirty="0" err="1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сформированности</a:t>
            </a:r>
            <a:r>
              <a:rPr lang="ru-RU" sz="17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сенсорных эталонов;</a:t>
            </a:r>
          </a:p>
          <a:p>
            <a:pPr>
              <a:lnSpc>
                <a:spcPct val="80000"/>
              </a:lnSpc>
            </a:pPr>
            <a:r>
              <a:rPr lang="ru-RU" sz="17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ориентировка в пространстве и времени;</a:t>
            </a:r>
          </a:p>
          <a:p>
            <a:pPr>
              <a:lnSpc>
                <a:spcPct val="80000"/>
              </a:lnSpc>
            </a:pPr>
            <a:r>
              <a:rPr lang="ru-RU" sz="17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применять правила и пользоваться инструкциями;</a:t>
            </a:r>
          </a:p>
          <a:p>
            <a:pPr>
              <a:lnSpc>
                <a:spcPct val="80000"/>
              </a:lnSpc>
            </a:pPr>
            <a:r>
              <a:rPr lang="ru-RU" sz="17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(при помощи взрослого) создавать алгоритмы действий при решении поставленных задач;</a:t>
            </a:r>
          </a:p>
          <a:p>
            <a:pPr>
              <a:lnSpc>
                <a:spcPct val="80000"/>
              </a:lnSpc>
            </a:pPr>
            <a:r>
              <a:rPr lang="ru-RU" sz="17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узнавать, называть и определять объекты и явления окружающей действительности.</a:t>
            </a:r>
          </a:p>
          <a:p>
            <a:pPr>
              <a:lnSpc>
                <a:spcPct val="80000"/>
              </a:lnSpc>
            </a:pPr>
            <a:r>
              <a:rPr lang="ru-RU" sz="17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осуществлять классификацию и </a:t>
            </a:r>
            <a:r>
              <a:rPr lang="ru-RU" sz="1700" dirty="0" err="1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сериацию</a:t>
            </a:r>
            <a:r>
              <a:rPr lang="ru-RU" sz="17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конкретном предметном материале;</a:t>
            </a:r>
          </a:p>
          <a:p>
            <a:pPr>
              <a:lnSpc>
                <a:spcPct val="80000"/>
              </a:lnSpc>
            </a:pPr>
            <a:r>
              <a:rPr lang="ru-RU" sz="17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выделять существенные признаки объектов;</a:t>
            </a:r>
          </a:p>
          <a:p>
            <a:pPr>
              <a:lnSpc>
                <a:spcPct val="80000"/>
              </a:lnSpc>
            </a:pPr>
            <a:r>
              <a:rPr lang="ru-RU" sz="17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устанавливать аналогии на предметном материале;</a:t>
            </a:r>
          </a:p>
          <a:p>
            <a:pPr>
              <a:lnSpc>
                <a:spcPct val="80000"/>
              </a:lnSpc>
            </a:pPr>
            <a:r>
              <a:rPr lang="ru-RU" sz="17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моделировать (выделять и обобщенно фиксировать существенные признаки объектов с целью решения конкретных задач.);</a:t>
            </a:r>
          </a:p>
          <a:p>
            <a:pPr>
              <a:lnSpc>
                <a:spcPct val="80000"/>
              </a:lnSpc>
            </a:pPr>
            <a:r>
              <a:rPr lang="ru-RU" sz="17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производить знаково-символические действия, кодирование, декодирование предметов;</a:t>
            </a:r>
          </a:p>
          <a:p>
            <a:pPr>
              <a:lnSpc>
                <a:spcPct val="80000"/>
              </a:lnSpc>
            </a:pPr>
            <a:r>
              <a:rPr lang="ru-RU" sz="17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производить анализ и синтез объектов;</a:t>
            </a:r>
          </a:p>
          <a:p>
            <a:pPr>
              <a:lnSpc>
                <a:spcPct val="80000"/>
              </a:lnSpc>
            </a:pPr>
            <a:r>
              <a:rPr lang="ru-RU" sz="17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устанавливать причинно-следственные связи. </a:t>
            </a:r>
          </a:p>
          <a:p>
            <a:pPr>
              <a:lnSpc>
                <a:spcPct val="80000"/>
              </a:lnSpc>
            </a:pPr>
            <a:r>
              <a:rPr lang="ru-RU" sz="17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ориентировка в пространстве и времени;</a:t>
            </a:r>
          </a:p>
          <a:p>
            <a:pPr>
              <a:lnSpc>
                <a:spcPct val="80000"/>
              </a:lnSpc>
            </a:pPr>
            <a:r>
              <a:rPr lang="ru-RU" sz="17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применять правила и пользоваться инструкциями;</a:t>
            </a:r>
          </a:p>
          <a:p>
            <a:pPr>
              <a:lnSpc>
                <a:spcPct val="80000"/>
              </a:lnSpc>
            </a:pPr>
            <a:r>
              <a:rPr lang="ru-RU" sz="17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ориентироваться в книге;</a:t>
            </a:r>
          </a:p>
          <a:p>
            <a:pPr>
              <a:lnSpc>
                <a:spcPct val="80000"/>
              </a:lnSpc>
            </a:pPr>
            <a:r>
              <a:rPr lang="ru-RU" sz="17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листать книгу вперёд-назад с определённой целью;</a:t>
            </a:r>
          </a:p>
          <a:p>
            <a:pPr>
              <a:lnSpc>
                <a:spcPct val="80000"/>
              </a:lnSpc>
            </a:pPr>
            <a:r>
              <a:rPr lang="ru-RU" sz="17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находить нужную страницу;</a:t>
            </a:r>
          </a:p>
          <a:p>
            <a:pPr>
              <a:lnSpc>
                <a:spcPct val="80000"/>
              </a:lnSpc>
            </a:pPr>
            <a:r>
              <a:rPr lang="ru-RU" sz="17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ориентироваться по условным обозначениям в книге;</a:t>
            </a:r>
          </a:p>
          <a:p>
            <a:pPr>
              <a:lnSpc>
                <a:spcPct val="80000"/>
              </a:lnSpc>
            </a:pPr>
            <a:r>
              <a:rPr lang="ru-RU" sz="17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работать по иллюстрации (рассмотрение иллюстрации с разными задачами: оценка смысла всей иллюстрации или её части, поиск нужных частей иллюстрации, нужных героев, предметов и т.п.);</a:t>
            </a:r>
          </a:p>
          <a:p>
            <a:pPr>
              <a:lnSpc>
                <a:spcPct val="80000"/>
              </a:lnSpc>
            </a:pPr>
            <a:r>
              <a:rPr lang="ru-RU" sz="17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пользоваться  простейшими  инструментами.</a:t>
            </a:r>
          </a:p>
        </p:txBody>
      </p:sp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468313" y="836613"/>
            <a:ext cx="8280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1400">
              <a:solidFill>
                <a:srgbClr val="742422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4913"/>
            <a:ext cx="9144000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формирования  предпосылок </a:t>
            </a:r>
            <a:r>
              <a:rPr lang="ru-RU" sz="2000" b="1" u="sng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познавательных</a:t>
            </a:r>
            <a:r>
              <a:rPr lang="ru-RU" sz="20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логических УУД</a:t>
            </a:r>
            <a:r>
              <a:rPr lang="ru-RU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целесообразно использование  следующие задания:</a:t>
            </a:r>
            <a:br>
              <a:rPr lang="ru-RU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– детям предлагается распределить какие-то объекты по группам;</a:t>
            </a:r>
            <a:br>
              <a:rPr lang="ru-RU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-анализ – предлагается выделить, расчленить  объект на составляющие его элементы;</a:t>
            </a:r>
            <a:br>
              <a:rPr lang="ru-RU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-синтез – объединение   отдельных компонентов в целое;</a:t>
            </a:r>
            <a:br>
              <a:rPr lang="ru-RU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-сравнение – детям предлагается найти и выделить черты сходства и различия  в предметах;</a:t>
            </a:r>
            <a:br>
              <a:rPr lang="ru-RU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-обобщение – выделение  общих существенных свойств в сравниваемых объектах;</a:t>
            </a:r>
            <a:br>
              <a:rPr lang="ru-RU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-подбор подходящего – необходимо подобрать к предложенным предметам, подходящий по смыслу предмет;</a:t>
            </a:r>
            <a:br>
              <a:rPr lang="ru-RU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-работа с разного вида таблицами – детям предлагаются игры и упражнения  типа «Чего не хватает в таблице?», «Заполни таблицу», «Что изменилось в таблице» и т.п.;</a:t>
            </a:r>
            <a:br>
              <a:rPr lang="ru-RU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-знаки и символы – умение работать со знаками и символами;</a:t>
            </a:r>
            <a:br>
              <a:rPr lang="ru-RU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-работа со схемами, составление схем-опор;</a:t>
            </a:r>
            <a:br>
              <a:rPr lang="ru-RU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-решение логических задач – решение различных логических задач,  в том числе и задачи с отрицанием;</a:t>
            </a:r>
            <a:br>
              <a:rPr lang="ru-RU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5551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/>
          </p:nvPr>
        </p:nvSpPr>
        <p:spPr bwMode="auto">
          <a:xfrm flipH="1">
            <a:off x="-1188640" y="404664"/>
            <a:ext cx="72009" cy="450304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br>
              <a:rPr lang="ru-RU" sz="2800" cap="none" dirty="0">
                <a:solidFill>
                  <a:srgbClr val="008000"/>
                </a:solidFill>
                <a:latin typeface="Arial" charset="0"/>
              </a:rPr>
            </a:br>
            <a:endParaRPr lang="ru-RU" sz="2800" cap="none" dirty="0">
              <a:solidFill>
                <a:srgbClr val="008000"/>
              </a:solidFill>
              <a:latin typeface="Arial" charset="0"/>
            </a:endParaRPr>
          </a:p>
        </p:txBody>
      </p:sp>
      <p:sp>
        <p:nvSpPr>
          <p:cNvPr id="22530" name="Rectangle 3"/>
          <p:cNvSpPr>
            <a:spLocks noGrp="1"/>
          </p:cNvSpPr>
          <p:nvPr>
            <p:ph sz="quarter" idx="13"/>
          </p:nvPr>
        </p:nvSpPr>
        <p:spPr>
          <a:xfrm>
            <a:off x="323528" y="1124744"/>
            <a:ext cx="6400800" cy="3474720"/>
          </a:xfrm>
        </p:spPr>
        <p:txBody>
          <a:bodyPr>
            <a:noAutofit/>
          </a:bodyPr>
          <a:lstStyle/>
          <a:p>
            <a:pPr>
              <a:lnSpc>
                <a:spcPct val="160000"/>
              </a:lnSpc>
            </a:pPr>
            <a:r>
              <a:rPr lang="ru-RU" sz="20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устанавливать контакты со сверстниками и взрослыми;</a:t>
            </a:r>
          </a:p>
          <a:p>
            <a:pPr>
              <a:lnSpc>
                <a:spcPct val="160000"/>
              </a:lnSpc>
            </a:pPr>
            <a:r>
              <a:rPr lang="ru-RU" sz="20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взаимодействовать и сотрудничать со сверстниками и взрослыми;</a:t>
            </a:r>
          </a:p>
          <a:p>
            <a:pPr>
              <a:lnSpc>
                <a:spcPct val="160000"/>
              </a:lnSpc>
            </a:pPr>
            <a:r>
              <a:rPr lang="ru-RU" sz="20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организовывать совместную деятельность в парах, в подгруппе и в коллективе;</a:t>
            </a:r>
          </a:p>
          <a:p>
            <a:pPr>
              <a:lnSpc>
                <a:spcPct val="160000"/>
              </a:lnSpc>
            </a:pPr>
            <a:r>
              <a:rPr lang="ru-RU" sz="20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организовывать совместную деятельность в парах, в подгруппе и в коллективе;</a:t>
            </a:r>
          </a:p>
          <a:p>
            <a:pPr>
              <a:lnSpc>
                <a:spcPct val="160000"/>
              </a:lnSpc>
            </a:pPr>
            <a:r>
              <a:rPr lang="ru-RU" sz="20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вести монолог, отвечать на вопросы;</a:t>
            </a:r>
          </a:p>
          <a:p>
            <a:pPr>
              <a:lnSpc>
                <a:spcPct val="160000"/>
              </a:lnSpc>
            </a:pPr>
            <a:r>
              <a:rPr lang="ru-RU" sz="20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Владение невербальными средствами общения;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35696" y="400308"/>
            <a:ext cx="5112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/>
              <a:t>Коммуникативные УУД: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/>
          </p:nvPr>
        </p:nvSpPr>
        <p:spPr bwMode="auto">
          <a:xfrm>
            <a:off x="-3132856" y="116632"/>
            <a:ext cx="432048" cy="360040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ru-RU" sz="2800" cap="none" dirty="0">
                <a:solidFill>
                  <a:srgbClr val="008000"/>
                </a:solidFill>
                <a:latin typeface="Arial" charset="0"/>
              </a:rPr>
              <a:t>.</a:t>
            </a:r>
          </a:p>
        </p:txBody>
      </p:sp>
      <p:sp>
        <p:nvSpPr>
          <p:cNvPr id="23554" name="Rectangle 3"/>
          <p:cNvSpPr>
            <a:spLocks noGrp="1"/>
          </p:cNvSpPr>
          <p:nvPr>
            <p:ph sz="quarter" idx="13"/>
          </p:nvPr>
        </p:nvSpPr>
        <p:spPr>
          <a:xfrm>
            <a:off x="457200" y="1196975"/>
            <a:ext cx="7467600" cy="52768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0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потребность ребенка в общении с взрослыми и сверстниками;</a:t>
            </a:r>
          </a:p>
          <a:p>
            <a:pPr>
              <a:lnSpc>
                <a:spcPct val="90000"/>
              </a:lnSpc>
            </a:pPr>
            <a:r>
              <a:rPr lang="ru-RU" sz="20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владение определенными вербальными и невербальными средствами общения;</a:t>
            </a:r>
          </a:p>
          <a:p>
            <a:pPr>
              <a:lnSpc>
                <a:spcPct val="90000"/>
              </a:lnSpc>
            </a:pPr>
            <a:r>
              <a:rPr lang="ru-RU" sz="20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строить </a:t>
            </a:r>
            <a:r>
              <a:rPr lang="ru-RU" sz="2000" dirty="0" err="1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монологичное</a:t>
            </a:r>
            <a:r>
              <a:rPr lang="ru-RU" sz="20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высказывание и диалоговую речь; </a:t>
            </a:r>
          </a:p>
          <a:p>
            <a:pPr>
              <a:lnSpc>
                <a:spcPct val="90000"/>
              </a:lnSpc>
            </a:pPr>
            <a:r>
              <a:rPr lang="ru-RU" sz="20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желательно эмоционально позитивное отношение к процессу сотрудничества;</a:t>
            </a:r>
          </a:p>
          <a:p>
            <a:pPr>
              <a:lnSpc>
                <a:spcPct val="90000"/>
              </a:lnSpc>
            </a:pPr>
            <a:r>
              <a:rPr lang="ru-RU" sz="20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ориентация на партнера по общению;</a:t>
            </a:r>
          </a:p>
          <a:p>
            <a:pPr>
              <a:lnSpc>
                <a:spcPct val="90000"/>
              </a:lnSpc>
            </a:pPr>
            <a:r>
              <a:rPr lang="ru-RU" sz="20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слушать собеседника.</a:t>
            </a:r>
          </a:p>
          <a:p>
            <a:pPr>
              <a:lnSpc>
                <a:spcPct val="90000"/>
              </a:lnSpc>
            </a:pPr>
            <a:r>
              <a:rPr lang="ru-RU" sz="20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ставить вопросы; обращаться за помощью; </a:t>
            </a:r>
          </a:p>
          <a:p>
            <a:pPr>
              <a:lnSpc>
                <a:spcPct val="90000"/>
              </a:lnSpc>
            </a:pPr>
            <a:r>
              <a:rPr lang="ru-RU" sz="20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предлагать помощь и сотрудничество; </a:t>
            </a:r>
          </a:p>
          <a:p>
            <a:pPr>
              <a:lnSpc>
                <a:spcPct val="90000"/>
              </a:lnSpc>
            </a:pPr>
            <a:r>
              <a:rPr lang="ru-RU" sz="20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договариваться о распределении функций и ролей в совместной деятельности.</a:t>
            </a:r>
          </a:p>
          <a:p>
            <a:pPr>
              <a:lnSpc>
                <a:spcPct val="90000"/>
              </a:lnSpc>
            </a:pPr>
            <a:r>
              <a:rPr lang="ru-RU" sz="20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формулировать собственное мнение и позицию; </a:t>
            </a:r>
          </a:p>
          <a:p>
            <a:pPr>
              <a:lnSpc>
                <a:spcPct val="90000"/>
              </a:lnSpc>
            </a:pPr>
            <a:r>
              <a:rPr lang="ru-RU" sz="20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строить понятные для партнёра высказывания; </a:t>
            </a:r>
          </a:p>
        </p:txBody>
      </p:sp>
      <p:sp>
        <p:nvSpPr>
          <p:cNvPr id="23555" name="Rectangle 4"/>
          <p:cNvSpPr>
            <a:spLocks noChangeArrowheads="1"/>
          </p:cNvSpPr>
          <p:nvPr/>
        </p:nvSpPr>
        <p:spPr bwMode="auto">
          <a:xfrm>
            <a:off x="2286000" y="-393700"/>
            <a:ext cx="457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ru-RU">
              <a:solidFill>
                <a:srgbClr val="74242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43608" y="332656"/>
            <a:ext cx="73448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Предпосылки коммуникативных УУД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: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/>
          </p:cNvSpPr>
          <p:nvPr>
            <p:ph type="title"/>
          </p:nvPr>
        </p:nvSpPr>
        <p:spPr bwMode="auto">
          <a:xfrm>
            <a:off x="-2556792" y="260648"/>
            <a:ext cx="946448" cy="504057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marL="0" indent="0" algn="l">
              <a:buNone/>
            </a:pPr>
            <a:br>
              <a:rPr lang="ru-RU" sz="2600" cap="none" dirty="0">
                <a:latin typeface="Arial" charset="0"/>
              </a:rPr>
            </a:br>
            <a:br>
              <a:rPr lang="ru-RU" sz="2600" b="1" cap="none" dirty="0">
                <a:solidFill>
                  <a:srgbClr val="008000"/>
                </a:solidFill>
                <a:latin typeface="Arial" charset="0"/>
              </a:rPr>
            </a:br>
            <a:endParaRPr lang="ru-RU" sz="2600" b="1" cap="none" dirty="0">
              <a:solidFill>
                <a:srgbClr val="008000"/>
              </a:solidFill>
              <a:latin typeface="Arial" charset="0"/>
            </a:endParaRPr>
          </a:p>
        </p:txBody>
      </p:sp>
      <p:sp>
        <p:nvSpPr>
          <p:cNvPr id="27650" name="Rectangle 3"/>
          <p:cNvSpPr>
            <a:spLocks noGrp="1"/>
          </p:cNvSpPr>
          <p:nvPr>
            <p:ph sz="quarter" idx="13"/>
          </p:nvPr>
        </p:nvSpPr>
        <p:spPr>
          <a:xfrm>
            <a:off x="179512" y="1124744"/>
            <a:ext cx="8856984" cy="3888432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  <a:buFont typeface="Wingdings" pitchFamily="2" charset="2"/>
              <a:buNone/>
            </a:pPr>
            <a:r>
              <a:rPr lang="ru-RU" sz="1400" b="1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-«</a:t>
            </a:r>
            <a:r>
              <a:rPr lang="ru-RU" sz="1600" b="1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составь рассказ», «опеши предмет»</a:t>
            </a:r>
            <a:r>
              <a:rPr lang="ru-RU" sz="16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детям предлагается составить рассказ или описать предмет с опорой на картинку или без нее;</a:t>
            </a:r>
            <a:endParaRPr lang="ru-RU" sz="1600" b="1" dirty="0">
              <a:solidFill>
                <a:srgbClr val="7424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  <a:buFont typeface="Wingdings" pitchFamily="2" charset="2"/>
              <a:buNone/>
            </a:pPr>
            <a:r>
              <a:rPr lang="ru-RU" sz="1600" b="1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-составление диалога (работа в парах) –</a:t>
            </a:r>
            <a:r>
              <a:rPr lang="ru-RU" sz="16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можно предложить детям разыграть ситуацию в парах, использую диалоговую речь.</a:t>
            </a:r>
            <a:endParaRPr lang="ru-RU" sz="1600" b="1" dirty="0">
              <a:solidFill>
                <a:srgbClr val="7424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  <a:buFont typeface="Wingdings" pitchFamily="2" charset="2"/>
              <a:buNone/>
            </a:pPr>
            <a:r>
              <a:rPr lang="ru-RU" sz="1600" b="1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«составь задание»</a:t>
            </a:r>
            <a:r>
              <a:rPr lang="ru-RU" sz="16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дети составляют задание друг для друга;</a:t>
            </a:r>
            <a:endParaRPr lang="ru-RU" sz="1600" b="1" dirty="0">
              <a:solidFill>
                <a:srgbClr val="7424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  <a:buFont typeface="Wingdings" pitchFamily="2" charset="2"/>
              <a:buNone/>
            </a:pPr>
            <a:r>
              <a:rPr lang="ru-RU" sz="1600" b="1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-«выскажи свое мнение о…»</a:t>
            </a:r>
            <a:r>
              <a:rPr lang="ru-RU" sz="16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детям предлагается высказать свое мнение, например о поведении детей на картинке (хорошо, плохо), о предметах (красиво, не красиво);</a:t>
            </a:r>
            <a:endParaRPr lang="ru-RU" sz="1600" b="1" dirty="0">
              <a:solidFill>
                <a:srgbClr val="7424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  <a:buFont typeface="Wingdings" pitchFamily="2" charset="2"/>
              <a:buNone/>
            </a:pPr>
            <a:r>
              <a:rPr lang="ru-RU" sz="1600" b="1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-обсуждение, рассуждение, спор </a:t>
            </a:r>
            <a:r>
              <a:rPr lang="ru-RU" sz="16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предлагается обсудить определенные вопросы по теме, выразить свое мнение, и доказать свою точку зрения;</a:t>
            </a:r>
            <a:endParaRPr lang="ru-RU" sz="1600" b="1" dirty="0">
              <a:solidFill>
                <a:srgbClr val="7424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  <a:buFont typeface="Wingdings" pitchFamily="2" charset="2"/>
              <a:buNone/>
            </a:pPr>
            <a:r>
              <a:rPr lang="ru-RU" sz="1600" b="1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-групповая работа </a:t>
            </a:r>
            <a:r>
              <a:rPr lang="ru-RU" sz="16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любая совместная групповая работа формирует  коммуникативные УУД; </a:t>
            </a:r>
            <a:endParaRPr lang="ru-RU" sz="1600" b="1" dirty="0">
              <a:solidFill>
                <a:srgbClr val="7424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  <a:buFont typeface="Wingdings" pitchFamily="2" charset="2"/>
              <a:buNone/>
            </a:pPr>
            <a:r>
              <a:rPr lang="ru-RU" sz="1600" b="1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-«объясни…»</a:t>
            </a:r>
            <a:r>
              <a:rPr lang="ru-RU" sz="16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можно объяснять выполнение своих действий, или  прокомментировать картинку.</a:t>
            </a:r>
            <a:endParaRPr lang="ru-RU" sz="1600" b="1" dirty="0">
              <a:solidFill>
                <a:srgbClr val="7424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  <a:buFont typeface="Wingdings" pitchFamily="2" charset="2"/>
              <a:buNone/>
            </a:pPr>
            <a:r>
              <a:rPr lang="ru-RU" sz="1600" b="1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-«ответь на вопросы</a:t>
            </a:r>
            <a:r>
              <a:rPr lang="ru-RU" sz="1400" b="1" dirty="0">
                <a:solidFill>
                  <a:srgbClr val="742422"/>
                </a:solidFill>
                <a:latin typeface="Arial" charset="0"/>
              </a:rPr>
              <a:t>»</a:t>
            </a:r>
            <a:r>
              <a:rPr lang="ru-RU" sz="1400" dirty="0">
                <a:solidFill>
                  <a:srgbClr val="742422"/>
                </a:solidFill>
                <a:latin typeface="Arial" charset="0"/>
              </a:rPr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91440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ea typeface="+mj-ea"/>
                <a:cs typeface="+mj-cs"/>
              </a:rPr>
              <a:t>Для формирования предпосылок коммуникативных УУД  можно предложить следующие виды заданий: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type="title"/>
          </p:nvPr>
        </p:nvSpPr>
        <p:spPr bwMode="auto">
          <a:xfrm flipH="1">
            <a:off x="-1548680" y="771260"/>
            <a:ext cx="277688" cy="216495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lvl="1"/>
            <a:endParaRPr lang="ru-RU" sz="100" cap="none" dirty="0">
              <a:solidFill>
                <a:srgbClr val="008000"/>
              </a:solidFill>
              <a:latin typeface="Arial" charset="0"/>
            </a:endParaRPr>
          </a:p>
        </p:txBody>
      </p:sp>
      <p:sp>
        <p:nvSpPr>
          <p:cNvPr id="28674" name="Rectangle 3"/>
          <p:cNvSpPr>
            <a:spLocks noGrp="1"/>
          </p:cNvSpPr>
          <p:nvPr>
            <p:ph sz="quarter" idx="13"/>
          </p:nvPr>
        </p:nvSpPr>
        <p:spPr>
          <a:xfrm>
            <a:off x="107504" y="771260"/>
            <a:ext cx="8785225" cy="592455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ru-RU" sz="1400" b="1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Опираться  на ведущий вид деятельности дошкольников – игру, использовать игры с правилами, игровые ситуации;</a:t>
            </a:r>
          </a:p>
          <a:p>
            <a:pPr>
              <a:lnSpc>
                <a:spcPct val="150000"/>
              </a:lnSpc>
            </a:pPr>
            <a:r>
              <a:rPr lang="ru-RU" sz="1400" b="1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Включать дошкольников в активные виды деятельности: </a:t>
            </a:r>
          </a:p>
          <a:p>
            <a:pPr>
              <a:lnSpc>
                <a:spcPct val="150000"/>
              </a:lnSpc>
            </a:pPr>
            <a:r>
              <a:rPr lang="ru-RU" sz="1400" b="1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Максимально использовать метод поощрения</a:t>
            </a:r>
          </a:p>
          <a:p>
            <a:pPr>
              <a:lnSpc>
                <a:spcPct val="150000"/>
              </a:lnSpc>
            </a:pPr>
            <a:r>
              <a:rPr lang="ru-RU" sz="1400" b="1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Тренировать  мыслительные операции – классификацию, анализ, синтез, сравнение, обобщение, </a:t>
            </a:r>
          </a:p>
          <a:p>
            <a:pPr>
              <a:lnSpc>
                <a:spcPct val="150000"/>
              </a:lnSpc>
            </a:pPr>
            <a:r>
              <a:rPr lang="ru-RU" sz="1400" b="1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коммуникативные способности детей, вербальную и невербальную речь, творческие способности и навыки самоконтроля;</a:t>
            </a:r>
          </a:p>
          <a:p>
            <a:pPr>
              <a:lnSpc>
                <a:spcPct val="150000"/>
              </a:lnSpc>
            </a:pPr>
            <a:r>
              <a:rPr lang="ru-RU" sz="1400" b="1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Акцентировать внимание на деятельности дошкольника и ее эффективности, а не на достижениях;</a:t>
            </a:r>
          </a:p>
          <a:p>
            <a:pPr>
              <a:lnSpc>
                <a:spcPct val="150000"/>
              </a:lnSpc>
            </a:pPr>
            <a:r>
              <a:rPr lang="ru-RU" sz="1400" b="1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также, дошкольнику требуется личный контакт с ним;</a:t>
            </a:r>
          </a:p>
          <a:p>
            <a:pPr>
              <a:lnSpc>
                <a:spcPct val="150000"/>
              </a:lnSpc>
            </a:pPr>
            <a:r>
              <a:rPr lang="ru-RU" sz="1400" b="1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Атмосфера  успеха;</a:t>
            </a:r>
          </a:p>
          <a:p>
            <a:pPr>
              <a:lnSpc>
                <a:spcPct val="150000"/>
              </a:lnSpc>
            </a:pPr>
            <a:r>
              <a:rPr lang="ru-RU" sz="1400" b="1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Помощь в  обретении уверенности в своих силах и способностях;</a:t>
            </a:r>
          </a:p>
          <a:p>
            <a:pPr>
              <a:lnSpc>
                <a:spcPct val="150000"/>
              </a:lnSpc>
            </a:pPr>
            <a:r>
              <a:rPr lang="ru-RU" sz="1400" b="1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Помощь в приобретении знаний легко и с интересом;</a:t>
            </a:r>
          </a:p>
          <a:p>
            <a:pPr>
              <a:lnSpc>
                <a:spcPct val="150000"/>
              </a:lnSpc>
            </a:pPr>
            <a:r>
              <a:rPr lang="ru-RU" sz="1400" b="1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Доброжелательное и уважительное отношение к его личности. </a:t>
            </a:r>
          </a:p>
          <a:p>
            <a:pPr>
              <a:lnSpc>
                <a:spcPct val="150000"/>
              </a:lnSpc>
            </a:pPr>
            <a:r>
              <a:rPr lang="ru-RU" sz="1400" b="1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Поощрение  и похвала;</a:t>
            </a:r>
          </a:p>
          <a:p>
            <a:pPr>
              <a:lnSpc>
                <a:spcPct val="150000"/>
              </a:lnSpc>
            </a:pPr>
            <a:r>
              <a:rPr lang="ru-RU" sz="1400" b="1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Адекватная оценка его деятельности и запрет на прямые оценки личности ребенка (ленивый, глупый, неаккуратный и пр.).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9552" y="186485"/>
            <a:ext cx="6264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accent3">
                    <a:lumMod val="50000"/>
                  </a:schemeClr>
                </a:solidFill>
              </a:rPr>
              <a:t>Способы формирования УУД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8" name="Picture 5" descr="151652_html_m2c532766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>
          <a:xfrm>
            <a:off x="395536" y="764704"/>
            <a:ext cx="8341793" cy="5853137"/>
          </a:xfr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ChangeArrowheads="1"/>
          </p:cNvSpPr>
          <p:nvPr/>
        </p:nvSpPr>
        <p:spPr bwMode="auto">
          <a:xfrm>
            <a:off x="250825" y="782638"/>
            <a:ext cx="8424863" cy="546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49263"/>
            <a:endParaRPr lang="ru-RU" dirty="0">
              <a:solidFill>
                <a:srgbClr val="008000"/>
              </a:solidFill>
            </a:endParaRPr>
          </a:p>
          <a:p>
            <a:pPr indent="449263" algn="ctr"/>
            <a:r>
              <a:rPr lang="ru-RU" sz="3200" b="1">
                <a:solidFill>
                  <a:srgbClr val="742422"/>
                </a:solidFill>
                <a:latin typeface="Monotype Corsiva" pitchFamily="66" charset="0"/>
              </a:rPr>
              <a:t>      </a:t>
            </a:r>
          </a:p>
          <a:p>
            <a:pPr indent="449263" algn="ctr"/>
            <a:endParaRPr lang="ru-RU" sz="3200" b="1" dirty="0">
              <a:solidFill>
                <a:srgbClr val="742422"/>
              </a:solidFill>
              <a:latin typeface="Monotype Corsiva" pitchFamily="66" charset="0"/>
            </a:endParaRPr>
          </a:p>
          <a:p>
            <a:pPr indent="449263"/>
            <a:r>
              <a:rPr lang="ru-RU" dirty="0">
                <a:solidFill>
                  <a:srgbClr val="008000"/>
                </a:solidFill>
              </a:rPr>
              <a:t>Основными средствами формирования универсальных учебных действий являются вариативные по формулировке учебные задания,  такие как: объясни, проверь, докажи, оцени, придумай, выбери, сравни, подбери, найди закономерность, верно ли утверждение, догадайся, наблюдай, сделай вывод и т.д., которые нацеливают детей на выполнение различных видов деятельности, формируя тем самым умение действовать в соответствии с поставленной целью. Учебные задания побуждают детей анализировать объекты с целью выделения их существенных и несущественных признаков; выявлять их сходство и различие; проводить сравнение и классификацию по заданным или самостоятельно выделенным признакам; устанавливать причинно-следственные связи; строить рассуждения в форме связи простых суждений об объекте, его структуре, свойствах; обобщать, т.е. осуществлять генерализацию для целого ряда единичных объектов на основе выделения сущностной связи. </a:t>
            </a:r>
          </a:p>
          <a:p>
            <a:pPr indent="449263" eaLnBrk="0" hangingPunct="0"/>
            <a:endParaRPr lang="ru-RU" dirty="0">
              <a:solidFill>
                <a:srgbClr val="008000"/>
              </a:solidFill>
            </a:endParaRPr>
          </a:p>
        </p:txBody>
      </p:sp>
      <p:pic>
        <p:nvPicPr>
          <p:cNvPr id="32770" name="Picture 4" descr="Фон для презентации школьный - Большой архив книг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115888"/>
            <a:ext cx="1511300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/>
          </p:cNvSpPr>
          <p:nvPr>
            <p:ph type="subTitle" idx="1"/>
          </p:nvPr>
        </p:nvSpPr>
        <p:spPr>
          <a:xfrm>
            <a:off x="755576" y="2924944"/>
            <a:ext cx="6627418" cy="3744416"/>
          </a:xfrm>
        </p:spPr>
        <p:txBody>
          <a:bodyPr/>
          <a:lstStyle/>
          <a:p>
            <a:pPr eaLnBrk="1" hangingPunct="1"/>
            <a:r>
              <a:rPr lang="ru-RU" sz="1800" dirty="0">
                <a:solidFill>
                  <a:srgbClr val="742422"/>
                </a:solidFill>
                <a:latin typeface="Arial" charset="0"/>
              </a:rPr>
              <a:t>Развитие  познавательной деятельности дошкольников – один  из основных аспектов готовности детей к школе. В  процессе познавательной деятельности формируются умственные,  эмоциональные и волевые качества личности, ее способности и характер.</a:t>
            </a:r>
            <a:r>
              <a:rPr lang="ru-RU" sz="1800" dirty="0">
                <a:solidFill>
                  <a:srgbClr val="742422"/>
                </a:solidFill>
              </a:rPr>
              <a:t> </a:t>
            </a:r>
            <a:endParaRPr lang="ru-RU" sz="1800" dirty="0">
              <a:solidFill>
                <a:srgbClr val="742422"/>
              </a:solidFill>
              <a:latin typeface="Arial" charset="0"/>
            </a:endParaRPr>
          </a:p>
          <a:p>
            <a:pPr eaLnBrk="1" hangingPunct="1"/>
            <a:r>
              <a:rPr lang="ru-RU" sz="1800" dirty="0">
                <a:solidFill>
                  <a:srgbClr val="742422"/>
                </a:solidFill>
                <a:latin typeface="Arial" charset="0"/>
              </a:rPr>
              <a:t>Развиваются  психические процессы</a:t>
            </a:r>
            <a:r>
              <a:rPr lang="ru-RU" sz="1800" u="sng" dirty="0">
                <a:solidFill>
                  <a:srgbClr val="742422"/>
                </a:solidFill>
                <a:latin typeface="Arial" charset="0"/>
              </a:rPr>
              <a:t>: произвольное внимание  и восприятие, мышление, память, воображение, речь.</a:t>
            </a:r>
            <a:r>
              <a:rPr lang="ru-RU" sz="1800" u="sng" dirty="0">
                <a:solidFill>
                  <a:srgbClr val="742422"/>
                </a:solidFill>
              </a:rPr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27584" y="620688"/>
            <a:ext cx="7632848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Универсальные учебные действия</a:t>
            </a:r>
            <a:r>
              <a:rPr lang="ru-RU" dirty="0"/>
              <a:t>- способность ребенка к саморазвитию и самосовершенствованию, путем активного усвоения и получения новых знаний через практическую деятельность, через «умение учиться».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642938"/>
            <a:ext cx="7467600" cy="642937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/>
            <a:br>
              <a:rPr lang="ru-RU" sz="2900" b="1" cap="none">
                <a:solidFill>
                  <a:srgbClr val="003300"/>
                </a:solidFill>
              </a:rPr>
            </a:br>
            <a:br>
              <a:rPr lang="ru-RU" sz="2900" b="1" cap="none">
                <a:solidFill>
                  <a:srgbClr val="003300"/>
                </a:solidFill>
              </a:rPr>
            </a:br>
            <a:br>
              <a:rPr lang="ru-RU" sz="2900" b="1" cap="none">
                <a:solidFill>
                  <a:srgbClr val="003300"/>
                </a:solidFill>
              </a:rPr>
            </a:br>
            <a:br>
              <a:rPr lang="ru-RU" sz="2900" b="1" cap="none">
                <a:solidFill>
                  <a:srgbClr val="003300"/>
                </a:solidFill>
              </a:rPr>
            </a:br>
            <a:br>
              <a:rPr lang="ru-RU" sz="2900" b="1" cap="none">
                <a:solidFill>
                  <a:srgbClr val="003300"/>
                </a:solidFill>
              </a:rPr>
            </a:br>
            <a:endParaRPr lang="ru-RU" sz="1800" u="sng" cap="none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2" name="Содержимое 2"/>
          <p:cNvSpPr>
            <a:spLocks noGrp="1"/>
          </p:cNvSpPr>
          <p:nvPr>
            <p:ph sz="quarter" idx="13"/>
          </p:nvPr>
        </p:nvSpPr>
        <p:spPr>
          <a:xfrm>
            <a:off x="211400" y="1196752"/>
            <a:ext cx="8393047" cy="5184576"/>
          </a:xfrm>
          <a:ln>
            <a:solidFill>
              <a:srgbClr val="9A3D01"/>
            </a:solidFill>
          </a:ln>
        </p:spPr>
        <p:txBody>
          <a:bodyPr>
            <a:noAutofit/>
          </a:bodyPr>
          <a:lstStyle/>
          <a:p>
            <a:pPr>
              <a:lnSpc>
                <a:spcPct val="160000"/>
              </a:lnSpc>
            </a:pPr>
            <a:r>
              <a:rPr lang="ru-RU" sz="18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 деятельность должна быть организована так, чтобы ребенок активно действовал, </a:t>
            </a:r>
            <a:r>
              <a:rPr lang="ru-RU" sz="1800" u="sng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вовлекался в процесс самостоятельного</a:t>
            </a:r>
            <a:r>
              <a:rPr lang="ru-RU" sz="18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поиска и «открытия» новых знаний, решал вопросы проблемного характера.</a:t>
            </a:r>
          </a:p>
          <a:p>
            <a:pPr>
              <a:lnSpc>
                <a:spcPct val="160000"/>
              </a:lnSpc>
            </a:pPr>
            <a:r>
              <a:rPr lang="ru-RU" sz="18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деятельность должна быть </a:t>
            </a:r>
            <a:r>
              <a:rPr lang="ru-RU" sz="1800" u="sng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разнообразна.  </a:t>
            </a:r>
          </a:p>
          <a:p>
            <a:pPr>
              <a:lnSpc>
                <a:spcPct val="160000"/>
              </a:lnSpc>
            </a:pPr>
            <a:r>
              <a:rPr lang="ru-RU" sz="18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Новый материал должен быть хорошо </a:t>
            </a:r>
            <a:r>
              <a:rPr lang="ru-RU" sz="1800" u="sng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связан с тем, что дети усвоили раньше.</a:t>
            </a:r>
          </a:p>
          <a:p>
            <a:pPr>
              <a:lnSpc>
                <a:spcPct val="160000"/>
              </a:lnSpc>
            </a:pPr>
            <a:r>
              <a:rPr lang="ru-RU" sz="18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Задания,  предлагаемые детям, должны быть </a:t>
            </a:r>
            <a:r>
              <a:rPr lang="ru-RU" sz="1800" u="sng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трудными, но посильными</a:t>
            </a:r>
            <a:r>
              <a:rPr lang="ru-RU" sz="18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60000"/>
              </a:lnSpc>
            </a:pPr>
            <a:r>
              <a:rPr lang="ru-RU" sz="18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Важно положительно оценивать все успехи ребят. </a:t>
            </a:r>
            <a:r>
              <a:rPr lang="ru-RU" sz="1800" u="sng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Положительная оценка стимулирует познавательную активность.</a:t>
            </a:r>
          </a:p>
          <a:p>
            <a:pPr>
              <a:lnSpc>
                <a:spcPct val="160000"/>
              </a:lnSpc>
            </a:pPr>
            <a:r>
              <a:rPr lang="ru-RU" sz="18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Демонстрационный и раздаточный материал должен </a:t>
            </a:r>
            <a:r>
              <a:rPr lang="ru-RU" sz="1800" u="sng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быть ярким и эмоционально окрашенным. </a:t>
            </a:r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79386" y="0"/>
            <a:ext cx="8785225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</a:pPr>
            <a:endParaRPr lang="ru-RU" dirty="0">
              <a:solidFill>
                <a:srgbClr val="008000"/>
              </a:solidFill>
            </a:endParaRP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ru-RU" sz="2000" b="1" dirty="0">
                <a:solidFill>
                  <a:srgbClr val="008000"/>
                </a:solidFill>
              </a:rPr>
              <a:t> Основные условия, при которых возникает и развивается интерес к учению: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endParaRPr lang="ru-RU" sz="2000" b="1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982642"/>
            <a:ext cx="727280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В дошкольном возрасте различают </a:t>
            </a:r>
          </a:p>
          <a:p>
            <a:r>
              <a:rPr lang="ru-RU" sz="3200" dirty="0"/>
              <a:t>4 блока УУД:</a:t>
            </a:r>
          </a:p>
          <a:p>
            <a:endParaRPr lang="ru-RU" sz="3200" dirty="0"/>
          </a:p>
          <a:p>
            <a:endParaRPr lang="ru-RU" sz="3200" dirty="0"/>
          </a:p>
          <a:p>
            <a:r>
              <a:rPr lang="ru-RU" sz="3200" i="1" dirty="0"/>
              <a:t>1) 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личностный;</a:t>
            </a:r>
          </a:p>
          <a:p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регулятивный; </a:t>
            </a:r>
          </a:p>
          <a:p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познавательный; </a:t>
            </a:r>
          </a:p>
          <a:p>
            <a:r>
              <a:rPr lang="ru-RU" sz="3200" i="1" dirty="0"/>
              <a:t>4) 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коммуникативный</a:t>
            </a:r>
          </a:p>
        </p:txBody>
      </p:sp>
    </p:spTree>
    <p:extLst>
      <p:ext uri="{BB962C8B-B14F-4D97-AF65-F5344CB8AC3E}">
        <p14:creationId xmlns:p14="http://schemas.microsoft.com/office/powerpoint/2010/main" val="4260840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ChangeArrowheads="1"/>
          </p:cNvSpPr>
          <p:nvPr/>
        </p:nvSpPr>
        <p:spPr bwMode="auto">
          <a:xfrm>
            <a:off x="539552" y="791923"/>
            <a:ext cx="7767555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Личностные  УУД</a:t>
            </a:r>
          </a:p>
          <a:p>
            <a:endParaRPr lang="ru-RU" sz="2400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b="1" u="sng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Самоопределение </a:t>
            </a:r>
            <a:r>
              <a:rPr lang="ru-RU" sz="2000" b="1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внутренняя позиция  будущего школьника, личностное, профессиональное, жизненное определение. (Какой я есть, каким я хочу стать, каким я буду, что я могу, что я знаю, к чему я стремлюсь и т.п.);</a:t>
            </a:r>
          </a:p>
          <a:p>
            <a:pPr>
              <a:lnSpc>
                <a:spcPct val="150000"/>
              </a:lnSpc>
            </a:pPr>
            <a:r>
              <a:rPr lang="ru-RU" sz="2000" b="1" u="sng" dirty="0" err="1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Смыслообразование</a:t>
            </a:r>
            <a:r>
              <a:rPr lang="ru-RU" sz="2000" b="1" u="sng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смысл и мотивация учебной деятельности </a:t>
            </a:r>
          </a:p>
          <a:p>
            <a:pPr>
              <a:lnSpc>
                <a:spcPct val="150000"/>
              </a:lnSpc>
            </a:pPr>
            <a:r>
              <a:rPr lang="ru-RU" sz="2000" b="1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(какое значение смысл имеет для меня учение);</a:t>
            </a:r>
          </a:p>
          <a:p>
            <a:pPr>
              <a:lnSpc>
                <a:spcPct val="150000"/>
              </a:lnSpc>
            </a:pPr>
            <a:r>
              <a:rPr lang="ru-RU" sz="2000" b="1" u="sng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Нравственно-этического оценка </a:t>
            </a:r>
            <a:r>
              <a:rPr lang="ru-RU" sz="2000" b="1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способность    соотносить свои поступки с общепринятыми этическими и моральными нормами, способность оценивать свое поведения и поступки, понимание основных моральных норм и правил.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sz="quarter" idx="13"/>
          </p:nvPr>
        </p:nvSpPr>
        <p:spPr>
          <a:xfrm>
            <a:off x="971600" y="548680"/>
            <a:ext cx="7686675" cy="59245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b="1" dirty="0">
                <a:solidFill>
                  <a:srgbClr val="008000"/>
                </a:solidFill>
                <a:latin typeface="Arial" charset="0"/>
              </a:rPr>
              <a:t>Предпосылками  личностных УУД являются:</a:t>
            </a:r>
          </a:p>
          <a:p>
            <a:pPr>
              <a:buFont typeface="Wingdings" pitchFamily="2" charset="2"/>
              <a:buNone/>
            </a:pPr>
            <a:endParaRPr lang="ru-RU" dirty="0">
              <a:solidFill>
                <a:srgbClr val="008000"/>
              </a:solidFill>
              <a:latin typeface="Arial" charset="0"/>
            </a:endParaRPr>
          </a:p>
          <a:p>
            <a:pPr>
              <a:lnSpc>
                <a:spcPct val="150000"/>
              </a:lnSpc>
            </a:pPr>
            <a:r>
              <a:rPr lang="ru-RU" sz="1800" u="sng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осознавать </a:t>
            </a:r>
            <a:r>
              <a:rPr lang="ru-RU" sz="18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свои возможности, умения, качества, переживания;</a:t>
            </a:r>
          </a:p>
          <a:p>
            <a:pPr>
              <a:lnSpc>
                <a:spcPct val="150000"/>
              </a:lnSpc>
            </a:pPr>
            <a:r>
              <a:rPr lang="ru-RU" sz="1800" u="sng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соотносить поступки и события </a:t>
            </a:r>
            <a:r>
              <a:rPr lang="ru-RU" sz="18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принятыми этическими принципами и моральными нормами;</a:t>
            </a:r>
          </a:p>
          <a:p>
            <a:pPr>
              <a:lnSpc>
                <a:spcPct val="150000"/>
              </a:lnSpc>
            </a:pPr>
            <a:r>
              <a:rPr lang="ru-RU" sz="1800" u="sng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ориентироваться </a:t>
            </a:r>
            <a:r>
              <a:rPr lang="ru-RU" sz="18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социальных ролях и межличностных отношениях;</a:t>
            </a:r>
          </a:p>
          <a:p>
            <a:pPr>
              <a:lnSpc>
                <a:spcPct val="150000"/>
              </a:lnSpc>
            </a:pPr>
            <a:r>
              <a:rPr lang="ru-RU" sz="1800" u="sng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</a:t>
            </a:r>
            <a:r>
              <a:rPr lang="ru-RU" sz="18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познавательной и социальной </a:t>
            </a:r>
            <a:r>
              <a:rPr lang="ru-RU" sz="1800" u="sng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мотивации</a:t>
            </a:r>
            <a:r>
              <a:rPr lang="ru-RU" sz="18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 </a:t>
            </a:r>
          </a:p>
          <a:p>
            <a:pPr>
              <a:lnSpc>
                <a:spcPct val="150000"/>
              </a:lnSpc>
            </a:pPr>
            <a:r>
              <a:rPr lang="ru-RU" sz="1800" u="sng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</a:t>
            </a:r>
            <a:r>
              <a:rPr lang="ru-RU" sz="18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адекватной </a:t>
            </a:r>
            <a:r>
              <a:rPr lang="ru-RU" sz="1800" u="sng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самооценк</a:t>
            </a:r>
            <a:r>
              <a:rPr lang="ru-RU" sz="18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и; </a:t>
            </a:r>
          </a:p>
          <a:p>
            <a:pPr>
              <a:lnSpc>
                <a:spcPct val="150000"/>
              </a:lnSpc>
            </a:pPr>
            <a:r>
              <a:rPr lang="ru-RU" sz="1800" u="sng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 умения прийти на помощь</a:t>
            </a:r>
            <a:r>
              <a:rPr lang="ru-RU" sz="18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другу, герою сказки и т.п.;</a:t>
            </a:r>
          </a:p>
          <a:p>
            <a:pPr>
              <a:lnSpc>
                <a:spcPct val="150000"/>
              </a:lnSpc>
            </a:pPr>
            <a:r>
              <a:rPr lang="ru-RU" sz="18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способности </a:t>
            </a:r>
            <a:r>
              <a:rPr lang="ru-RU" sz="1800" u="sng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учитывать чужую точку зрения</a:t>
            </a:r>
            <a:r>
              <a:rPr lang="ru-RU" sz="18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ru-RU" sz="1800" u="sng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</a:t>
            </a:r>
            <a:r>
              <a:rPr lang="ru-RU" sz="18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нравственные ориентиры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395536" y="410181"/>
            <a:ext cx="8064896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2400" dirty="0">
                <a:solidFill>
                  <a:srgbClr val="008000"/>
                </a:solidFill>
              </a:rPr>
              <a:t>Для формирования предпосылок </a:t>
            </a:r>
            <a:r>
              <a:rPr lang="ru-RU" sz="2400" b="1" dirty="0">
                <a:solidFill>
                  <a:srgbClr val="008000"/>
                </a:solidFill>
              </a:rPr>
              <a:t>личностных</a:t>
            </a:r>
            <a:r>
              <a:rPr lang="ru-RU" sz="2400" dirty="0">
                <a:solidFill>
                  <a:srgbClr val="008000"/>
                </a:solidFill>
              </a:rPr>
              <a:t> УУД используются  следующие задания</a:t>
            </a:r>
            <a:r>
              <a:rPr lang="ru-RU" dirty="0">
                <a:solidFill>
                  <a:srgbClr val="008000"/>
                </a:solidFill>
              </a:rPr>
              <a:t>:</a:t>
            </a:r>
          </a:p>
          <a:p>
            <a:pPr algn="ctr"/>
            <a:endParaRPr lang="ru-RU" dirty="0">
              <a:solidFill>
                <a:srgbClr val="008000"/>
              </a:solidFill>
            </a:endParaRPr>
          </a:p>
          <a:p>
            <a:pPr>
              <a:lnSpc>
                <a:spcPct val="150000"/>
              </a:lnSpc>
            </a:pPr>
            <a:r>
              <a:rPr lang="ru-RU" b="1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1.участие в обсуждениях, рассуждениях, спорах – </a:t>
            </a:r>
            <a:r>
              <a:rPr lang="ru-RU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 время обсуждений, рассуждений и споров  дети учатся аргументировать  и отстаивать  свою точку зрения</a:t>
            </a:r>
            <a:r>
              <a:rPr lang="ru-RU" b="1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solidFill>
                <a:srgbClr val="7424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b="1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2.подведение промежуточных итогов и итогов  занятия – </a:t>
            </a:r>
            <a:r>
              <a:rPr lang="ru-RU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время подведения итогов у  детей происходит  осмысление полученных знаний и опыта;</a:t>
            </a:r>
          </a:p>
          <a:p>
            <a:pPr>
              <a:lnSpc>
                <a:spcPct val="150000"/>
              </a:lnSpc>
            </a:pPr>
            <a:r>
              <a:rPr lang="ru-RU" b="1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3.творческие задания</a:t>
            </a:r>
            <a:r>
              <a:rPr lang="ru-RU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повышают интерес к процессу познания, изучения нового материала;</a:t>
            </a:r>
          </a:p>
          <a:p>
            <a:pPr>
              <a:lnSpc>
                <a:spcPct val="150000"/>
              </a:lnSpc>
            </a:pPr>
            <a:r>
              <a:rPr lang="ru-RU" b="1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4.самооценка</a:t>
            </a:r>
            <a:r>
              <a:rPr lang="ru-RU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– детям предлагается оценить свою работу, свои достижения  на занятии, а также может быть предложено,  оценить работу других детей;</a:t>
            </a:r>
          </a:p>
          <a:p>
            <a:pPr>
              <a:lnSpc>
                <a:spcPct val="150000"/>
              </a:lnSpc>
            </a:pPr>
            <a:r>
              <a:rPr lang="ru-RU" b="1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5.дневники достижений</a:t>
            </a:r>
            <a:r>
              <a:rPr lang="ru-RU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ведут с целью повышения своей эффективности и самооценки.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/>
          </p:cNvSpPr>
          <p:nvPr>
            <p:ph sz="quarter" idx="13"/>
          </p:nvPr>
        </p:nvSpPr>
        <p:spPr>
          <a:xfrm>
            <a:off x="0" y="1506457"/>
            <a:ext cx="8532813" cy="5132387"/>
          </a:xfrm>
        </p:spPr>
        <p:txBody>
          <a:bodyPr>
            <a:normAutofit/>
          </a:bodyPr>
          <a:lstStyle/>
          <a:p>
            <a:pPr lvl="4">
              <a:lnSpc>
                <a:spcPct val="90000"/>
              </a:lnSpc>
              <a:buFont typeface="Wingdings 2" pitchFamily="18" charset="2"/>
              <a:buNone/>
            </a:pPr>
            <a:r>
              <a:rPr lang="ru-RU" sz="1800" b="1" dirty="0">
                <a:solidFill>
                  <a:srgbClr val="742422"/>
                </a:solidFill>
                <a:latin typeface="Arial" charset="0"/>
              </a:rPr>
              <a:t>Целеполагание </a:t>
            </a:r>
            <a:r>
              <a:rPr lang="ru-RU" sz="1800" dirty="0">
                <a:solidFill>
                  <a:srgbClr val="742422"/>
                </a:solidFill>
                <a:latin typeface="Arial" charset="0"/>
              </a:rPr>
              <a:t>– </a:t>
            </a:r>
            <a:r>
              <a:rPr lang="ru-RU" sz="18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 сохранять заданную цель;</a:t>
            </a:r>
          </a:p>
          <a:p>
            <a:pPr lvl="4">
              <a:lnSpc>
                <a:spcPct val="90000"/>
              </a:lnSpc>
              <a:buFont typeface="Wingdings 2" pitchFamily="18" charset="2"/>
              <a:buNone/>
            </a:pPr>
            <a:endParaRPr lang="ru-RU" sz="1800" dirty="0">
              <a:solidFill>
                <a:srgbClr val="7424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4">
              <a:lnSpc>
                <a:spcPct val="90000"/>
              </a:lnSpc>
              <a:buFont typeface="Wingdings 2" pitchFamily="18" charset="2"/>
              <a:buNone/>
            </a:pPr>
            <a:r>
              <a:rPr lang="ru-RU" sz="1800" b="1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</a:t>
            </a:r>
            <a:r>
              <a:rPr lang="ru-RU" sz="18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умение планировать свое действие в  соответствии  с конкретной задачей; </a:t>
            </a:r>
          </a:p>
          <a:p>
            <a:pPr lvl="4">
              <a:lnSpc>
                <a:spcPct val="90000"/>
              </a:lnSpc>
              <a:buFont typeface="Wingdings 2" pitchFamily="18" charset="2"/>
              <a:buNone/>
            </a:pPr>
            <a:endParaRPr lang="ru-RU" sz="1800" dirty="0">
              <a:solidFill>
                <a:srgbClr val="7424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4">
              <a:lnSpc>
                <a:spcPct val="90000"/>
              </a:lnSpc>
              <a:buFont typeface="Wingdings 2" pitchFamily="18" charset="2"/>
              <a:buNone/>
            </a:pPr>
            <a:r>
              <a:rPr lang="ru-RU" sz="1800" b="1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Прогнозирование</a:t>
            </a:r>
            <a:r>
              <a:rPr lang="ru-RU" sz="18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умение видеть результат своей деятельности; </a:t>
            </a:r>
          </a:p>
          <a:p>
            <a:pPr lvl="4">
              <a:lnSpc>
                <a:spcPct val="90000"/>
              </a:lnSpc>
              <a:buFont typeface="Wingdings 2" pitchFamily="18" charset="2"/>
              <a:buNone/>
            </a:pPr>
            <a:endParaRPr lang="ru-RU" sz="1800" dirty="0">
              <a:solidFill>
                <a:srgbClr val="7424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4">
              <a:lnSpc>
                <a:spcPct val="90000"/>
              </a:lnSpc>
              <a:buFont typeface="Wingdings 2" pitchFamily="18" charset="2"/>
              <a:buNone/>
            </a:pPr>
            <a:r>
              <a:rPr lang="ru-RU" sz="1800" b="1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</a:t>
            </a:r>
            <a:r>
              <a:rPr lang="ru-RU" sz="18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умение контролировать свою деятельность по результату деятельности и по процессу;</a:t>
            </a:r>
          </a:p>
          <a:p>
            <a:pPr lvl="4">
              <a:lnSpc>
                <a:spcPct val="90000"/>
              </a:lnSpc>
              <a:buFont typeface="Wingdings 2" pitchFamily="18" charset="2"/>
              <a:buNone/>
            </a:pPr>
            <a:endParaRPr lang="ru-RU" sz="1800" dirty="0">
              <a:solidFill>
                <a:srgbClr val="7424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4">
              <a:lnSpc>
                <a:spcPct val="90000"/>
              </a:lnSpc>
              <a:buFont typeface="Wingdings 2" pitchFamily="18" charset="2"/>
              <a:buNone/>
            </a:pPr>
            <a:r>
              <a:rPr lang="ru-RU" sz="1800" b="1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Коррекция </a:t>
            </a:r>
            <a:r>
              <a:rPr lang="ru-RU" sz="18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умение видеть указанную ошибку и  исправлять ее по указанию взрослого;</a:t>
            </a:r>
          </a:p>
          <a:p>
            <a:pPr lvl="4">
              <a:lnSpc>
                <a:spcPct val="90000"/>
              </a:lnSpc>
              <a:buFont typeface="Wingdings 2" pitchFamily="18" charset="2"/>
              <a:buNone/>
            </a:pPr>
            <a:endParaRPr lang="ru-RU" sz="1800" dirty="0">
              <a:solidFill>
                <a:srgbClr val="7424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4">
              <a:lnSpc>
                <a:spcPct val="90000"/>
              </a:lnSpc>
              <a:buFont typeface="Wingdings 2" pitchFamily="18" charset="2"/>
              <a:buNone/>
            </a:pPr>
            <a:r>
              <a:rPr lang="ru-RU" sz="1800" b="1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</a:t>
            </a:r>
            <a:r>
              <a:rPr lang="ru-RU" sz="18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умение  оценивать правильность выбранного действия или поступка, адекватно понимать оценку взрослого и сверстника;</a:t>
            </a:r>
          </a:p>
          <a:p>
            <a:pPr>
              <a:lnSpc>
                <a:spcPct val="90000"/>
              </a:lnSpc>
            </a:pPr>
            <a:endParaRPr lang="ru-RU" sz="18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555776" y="764704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Регулятивные УУД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/>
          </p:cNvSpPr>
          <p:nvPr>
            <p:ph sz="quarter" idx="13"/>
          </p:nvPr>
        </p:nvSpPr>
        <p:spPr>
          <a:xfrm>
            <a:off x="395536" y="1226704"/>
            <a:ext cx="8460432" cy="520541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ru-RU" sz="19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</a:t>
            </a:r>
            <a:r>
              <a:rPr lang="ru-RU" sz="1900" u="sng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осуществлять </a:t>
            </a:r>
            <a:r>
              <a:rPr lang="ru-RU" sz="19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действие по образцу и заданному правилу;</a:t>
            </a:r>
          </a:p>
          <a:p>
            <a:pPr>
              <a:lnSpc>
                <a:spcPct val="150000"/>
              </a:lnSpc>
            </a:pPr>
            <a:r>
              <a:rPr lang="ru-RU" sz="19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</a:t>
            </a:r>
            <a:r>
              <a:rPr lang="ru-RU" sz="1900" u="sng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сохранять</a:t>
            </a:r>
            <a:r>
              <a:rPr lang="ru-RU" sz="19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заданную цель;</a:t>
            </a:r>
          </a:p>
          <a:p>
            <a:pPr>
              <a:lnSpc>
                <a:spcPct val="150000"/>
              </a:lnSpc>
            </a:pPr>
            <a:r>
              <a:rPr lang="ru-RU" sz="19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</a:t>
            </a:r>
            <a:r>
              <a:rPr lang="ru-RU" sz="1900" u="sng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видеть</a:t>
            </a:r>
            <a:r>
              <a:rPr lang="ru-RU" sz="19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указанную ошибку и исправлять ее по указанию взрослого;</a:t>
            </a:r>
          </a:p>
          <a:p>
            <a:pPr>
              <a:lnSpc>
                <a:spcPct val="150000"/>
              </a:lnSpc>
            </a:pPr>
            <a:r>
              <a:rPr lang="ru-RU" sz="19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</a:t>
            </a:r>
            <a:r>
              <a:rPr lang="ru-RU" sz="1900" u="sng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планировать</a:t>
            </a:r>
            <a:r>
              <a:rPr lang="ru-RU" sz="19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свое действие в соответствии с конкретной задачей;</a:t>
            </a:r>
          </a:p>
          <a:p>
            <a:pPr>
              <a:lnSpc>
                <a:spcPct val="150000"/>
              </a:lnSpc>
            </a:pPr>
            <a:r>
              <a:rPr lang="ru-RU" sz="19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</a:t>
            </a:r>
            <a:r>
              <a:rPr lang="ru-RU" sz="1900" u="sng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контролировать</a:t>
            </a:r>
            <a:r>
              <a:rPr lang="ru-RU" sz="19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свою деятельность по результату;</a:t>
            </a:r>
          </a:p>
          <a:p>
            <a:pPr>
              <a:lnSpc>
                <a:spcPct val="150000"/>
              </a:lnSpc>
            </a:pPr>
            <a:r>
              <a:rPr lang="ru-RU" sz="19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адекватно </a:t>
            </a:r>
            <a:r>
              <a:rPr lang="ru-RU" sz="1900" u="sng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понимать </a:t>
            </a:r>
            <a:r>
              <a:rPr lang="ru-RU" sz="19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оценку взрослого и сверстника;</a:t>
            </a:r>
          </a:p>
          <a:p>
            <a:pPr>
              <a:lnSpc>
                <a:spcPct val="150000"/>
              </a:lnSpc>
            </a:pPr>
            <a:r>
              <a:rPr lang="ru-RU" sz="19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</a:t>
            </a:r>
            <a:r>
              <a:rPr lang="ru-RU" sz="1900" u="sng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работать</a:t>
            </a:r>
            <a:r>
              <a:rPr lang="ru-RU" sz="19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инструкции взрослого; </a:t>
            </a:r>
          </a:p>
          <a:p>
            <a:pPr>
              <a:lnSpc>
                <a:spcPct val="150000"/>
              </a:lnSpc>
            </a:pPr>
            <a:r>
              <a:rPr lang="ru-RU" sz="19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</a:t>
            </a:r>
            <a:r>
              <a:rPr lang="ru-RU" sz="1900" u="sng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удерживать</a:t>
            </a:r>
            <a:r>
              <a:rPr lang="ru-RU" sz="19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задачу на протяжении всего времени выполнения задания;</a:t>
            </a:r>
          </a:p>
          <a:p>
            <a:pPr>
              <a:lnSpc>
                <a:spcPct val="150000"/>
              </a:lnSpc>
            </a:pPr>
            <a:r>
              <a:rPr lang="ru-RU" sz="19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готовность </a:t>
            </a:r>
            <a:r>
              <a:rPr lang="ru-RU" sz="1900" u="sng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выбирать</a:t>
            </a:r>
            <a:r>
              <a:rPr lang="ru-RU" sz="19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себя род занятий из предложенных на выбор;</a:t>
            </a:r>
          </a:p>
          <a:p>
            <a:pPr>
              <a:lnSpc>
                <a:spcPct val="150000"/>
              </a:lnSpc>
            </a:pPr>
            <a:r>
              <a:rPr lang="ru-RU" sz="19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</a:t>
            </a:r>
            <a:r>
              <a:rPr lang="ru-RU" sz="1900" u="sng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 держать </a:t>
            </a:r>
            <a:r>
              <a:rPr lang="ru-RU" sz="19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орудия письма и инструменты (карандаш, ручка, рамка, лупа и т.п.) – </a:t>
            </a:r>
            <a:r>
              <a:rPr lang="ru-RU" sz="1900" dirty="0" err="1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сформированность</a:t>
            </a:r>
            <a:r>
              <a:rPr lang="ru-RU" sz="1900" dirty="0">
                <a:solidFill>
                  <a:srgbClr val="7424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мелкой моторики рук.</a:t>
            </a:r>
          </a:p>
          <a:p>
            <a:pPr>
              <a:lnSpc>
                <a:spcPct val="80000"/>
              </a:lnSpc>
            </a:pPr>
            <a:endParaRPr lang="ru-RU" sz="1800" dirty="0">
              <a:solidFill>
                <a:srgbClr val="7424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endParaRPr lang="ru-RU" sz="18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683568" y="172916"/>
            <a:ext cx="67687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Предпосылками регулятивных УУД являются</a:t>
            </a:r>
            <a:r>
              <a:rPr lang="ru-RU" dirty="0"/>
              <a:t>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552</TotalTime>
  <Words>1837</Words>
  <Application>Microsoft Office PowerPoint</Application>
  <PresentationFormat>Экран (4:3)</PresentationFormat>
  <Paragraphs>173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7" baseType="lpstr">
      <vt:lpstr>Arial</vt:lpstr>
      <vt:lpstr>Georgia</vt:lpstr>
      <vt:lpstr>Monotype Corsiva</vt:lpstr>
      <vt:lpstr>Times New Roman</vt:lpstr>
      <vt:lpstr>Trebuchet MS</vt:lpstr>
      <vt:lpstr>Wingdings</vt:lpstr>
      <vt:lpstr>Wingdings 2</vt:lpstr>
      <vt:lpstr>Воздушный поток</vt:lpstr>
      <vt:lpstr>.</vt:lpstr>
      <vt:lpstr>Презентация PowerPoint</vt:lpstr>
      <vt:lpstr>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Предпосылки  познавательных УУД </vt:lpstr>
      <vt:lpstr>Презентация PowerPoint</vt:lpstr>
      <vt:lpstr> </vt:lpstr>
      <vt:lpstr>.</vt:lpstr>
      <vt:lpstr> 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 бюджетное дошкольное образовательное учреждение  Детский сад  № 19 «Ласточка»</dc:title>
  <dc:creator>Васильев</dc:creator>
  <cp:lastModifiedBy>янина кайзер</cp:lastModifiedBy>
  <cp:revision>39</cp:revision>
  <dcterms:modified xsi:type="dcterms:W3CDTF">2022-04-25T06:18:33Z</dcterms:modified>
</cp:coreProperties>
</file>